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sldIdLst>
    <p:sldId id="257" r:id="rId3"/>
  </p:sldIdLst>
  <p:sldSz cx="7561263" cy="10693400"/>
  <p:notesSz cx="6735763" cy="9866313"/>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9">
          <p15:clr>
            <a:srgbClr val="A4A3A4"/>
          </p15:clr>
        </p15:guide>
        <p15:guide id="2" orient="horz" pos="6725">
          <p15:clr>
            <a:srgbClr val="A4A3A4"/>
          </p15:clr>
        </p15:guide>
        <p15:guide id="3" orient="horz" pos="3368">
          <p15:clr>
            <a:srgbClr val="A4A3A4"/>
          </p15:clr>
        </p15:guide>
        <p15:guide id="4" orient="horz" pos="11">
          <p15:clr>
            <a:srgbClr val="A4A3A4"/>
          </p15:clr>
        </p15:guide>
        <p15:guide id="5" orient="horz" pos="1145">
          <p15:clr>
            <a:srgbClr val="A4A3A4"/>
          </p15:clr>
        </p15:guide>
        <p15:guide id="6" orient="horz" pos="4457">
          <p15:clr>
            <a:srgbClr val="A4A3A4"/>
          </p15:clr>
        </p15:guide>
        <p15:guide id="7" orient="horz" pos="5591">
          <p15:clr>
            <a:srgbClr val="A4A3A4"/>
          </p15:clr>
        </p15:guide>
        <p15:guide id="8"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FF6780"/>
    <a:srgbClr val="ECD378"/>
    <a:srgbClr val="CBA977"/>
    <a:srgbClr val="C7B37B"/>
    <a:srgbClr val="572C19"/>
    <a:srgbClr val="FF6699"/>
    <a:srgbClr val="68351E"/>
    <a:srgbClr val="894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2" d="100"/>
          <a:sy n="72" d="100"/>
        </p:scale>
        <p:origin x="1460" y="-512"/>
      </p:cViewPr>
      <p:guideLst>
        <p:guide orient="horz" pos="2279"/>
        <p:guide orient="horz" pos="6725"/>
        <p:guide orient="horz" pos="3368"/>
        <p:guide orient="horz" pos="11"/>
        <p:guide orient="horz" pos="1145"/>
        <p:guide orient="horz" pos="4457"/>
        <p:guide orient="horz" pos="5591"/>
        <p:guide pos="2382"/>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sp>
        <p:nvSpPr>
          <p:cNvPr id="2" name="正方形/長方形 1"/>
          <p:cNvSpPr/>
          <p:nvPr userDrawn="1"/>
        </p:nvSpPr>
        <p:spPr>
          <a:xfrm>
            <a:off x="-1" y="0"/>
            <a:ext cx="7561263" cy="10693400"/>
          </a:xfrm>
          <a:prstGeom prst="rect">
            <a:avLst/>
          </a:prstGeom>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3" y="1642087"/>
            <a:ext cx="7561265" cy="9051313"/>
          </a:xfrm>
          <a:custGeom>
            <a:avLst/>
            <a:gdLst/>
            <a:ahLst/>
            <a:cxnLst/>
            <a:rect l="l" t="t" r="r" b="b"/>
            <a:pathLst>
              <a:path w="6083978" h="7282907">
                <a:moveTo>
                  <a:pt x="6083978" y="0"/>
                </a:moveTo>
                <a:lnTo>
                  <a:pt x="6083978" y="7282907"/>
                </a:lnTo>
                <a:lnTo>
                  <a:pt x="0" y="7282907"/>
                </a:lnTo>
                <a:lnTo>
                  <a:pt x="0" y="1723019"/>
                </a:lnTo>
                <a:cubicBezTo>
                  <a:pt x="660871" y="2173492"/>
                  <a:pt x="1459520" y="2436649"/>
                  <a:pt x="2319633" y="2436649"/>
                </a:cubicBezTo>
                <a:cubicBezTo>
                  <a:pt x="3996317" y="2436649"/>
                  <a:pt x="5439434" y="1436633"/>
                  <a:pt x="6083978" y="0"/>
                </a:cubicBezTo>
                <a:close/>
              </a:path>
            </a:pathLst>
          </a:custGeom>
          <a:blipFill>
            <a:blip r:embed="rId4">
              <a:extLst>
                <a:ext uri="{BEBA8EAE-BF5A-486C-A8C5-ECC9F3942E4B}">
                  <a14:imgProps xmlns:a14="http://schemas.microsoft.com/office/drawing/2010/main">
                    <a14:imgLayer r:embed="rId3">
                      <a14:imgEffect>
                        <a14:artisticCrisscrossEtching/>
                      </a14:imgEffect>
                      <a14:imgEffect>
                        <a14:colorTemperature colorTemp="112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2" y="8327636"/>
            <a:ext cx="7561265" cy="2365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0"/>
          <p:cNvSpPr>
            <a:spLocks noGrp="1"/>
          </p:cNvSpPr>
          <p:nvPr>
            <p:ph type="pic" sz="quarter" idx="10" hasCustomPrompt="1"/>
          </p:nvPr>
        </p:nvSpPr>
        <p:spPr>
          <a:xfrm>
            <a:off x="1" y="0"/>
            <a:ext cx="5319422" cy="3458817"/>
          </a:xfrm>
          <a:blipFill dpi="0" rotWithShape="1">
            <a:blip r:embed="rId5"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buNone/>
              <a:defRPr sz="2800">
                <a:solidFill>
                  <a:srgbClr val="FF0000"/>
                </a:solidFill>
              </a:defRPr>
            </a:lvl1pPr>
          </a:lstStyle>
          <a:p>
            <a:r>
              <a:rPr kumimoji="1" lang="ja-JP" altLang="en-US" dirty="0" smtClean="0"/>
              <a:t>写真を追加する</a:t>
            </a:r>
            <a:endParaRPr kumimoji="1" lang="ja-JP" altLang="en-US" dirty="0"/>
          </a:p>
        </p:txBody>
      </p:sp>
      <p:sp>
        <p:nvSpPr>
          <p:cNvPr id="18" name="図プレースホルダー 10"/>
          <p:cNvSpPr>
            <a:spLocks noGrp="1"/>
          </p:cNvSpPr>
          <p:nvPr>
            <p:ph type="pic" sz="quarter" idx="13" hasCustomPrompt="1"/>
          </p:nvPr>
        </p:nvSpPr>
        <p:spPr>
          <a:xfrm>
            <a:off x="323966" y="6662662"/>
            <a:ext cx="1751012" cy="1322322"/>
          </a:xfrm>
          <a:blipFill>
            <a:blip r:embed="rId6" cstate="print">
              <a:duotone>
                <a:schemeClr val="bg2">
                  <a:shade val="45000"/>
                  <a:satMod val="135000"/>
                </a:schemeClr>
                <a:prstClr val="white"/>
              </a:duotone>
              <a:extLst>
                <a:ext uri="{28A0092B-C50C-407E-A947-70E740481C1C}">
                  <a14:useLocalDpi xmlns:a14="http://schemas.microsoft.com/office/drawing/2010/main"/>
                </a:ext>
              </a:extLst>
            </a:blip>
            <a:stretch>
              <a:fillRect/>
            </a:stretch>
          </a:blipFill>
        </p:spPr>
        <p:txBody>
          <a:bodyPr>
            <a:normAutofit/>
          </a:bodyPr>
          <a:lstStyle>
            <a:lvl1pPr marL="0" indent="0">
              <a:buNone/>
              <a:defRPr sz="1600">
                <a:solidFill>
                  <a:srgbClr val="FF0000"/>
                </a:solidFill>
              </a:defRPr>
            </a:lvl1pPr>
          </a:lstStyle>
          <a:p>
            <a:r>
              <a:rPr kumimoji="1" lang="ja-JP" altLang="en-US" dirty="0" smtClean="0"/>
              <a:t>写真を追加する</a:t>
            </a:r>
            <a:endParaRPr kumimoji="1" lang="ja-JP" altLang="en-US" dirty="0"/>
          </a:p>
        </p:txBody>
      </p:sp>
      <p:sp>
        <p:nvSpPr>
          <p:cNvPr id="12" name="図プレースホルダー 10"/>
          <p:cNvSpPr>
            <a:spLocks noGrp="1"/>
          </p:cNvSpPr>
          <p:nvPr>
            <p:ph type="pic" sz="quarter" idx="11" hasCustomPrompt="1"/>
          </p:nvPr>
        </p:nvSpPr>
        <p:spPr>
          <a:xfrm>
            <a:off x="323966" y="3684625"/>
            <a:ext cx="1751012" cy="1328739"/>
          </a:xfrm>
          <a:blipFill dpi="0"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buNone/>
              <a:defRPr sz="1600">
                <a:solidFill>
                  <a:srgbClr val="FF0000"/>
                </a:solidFill>
              </a:defRPr>
            </a:lvl1pPr>
          </a:lstStyle>
          <a:p>
            <a:r>
              <a:rPr kumimoji="1" lang="ja-JP" altLang="en-US" dirty="0" smtClean="0"/>
              <a:t>写真を追加する</a:t>
            </a:r>
            <a:endParaRPr kumimoji="1" lang="ja-JP" altLang="en-US" dirty="0"/>
          </a:p>
        </p:txBody>
      </p:sp>
      <p:sp>
        <p:nvSpPr>
          <p:cNvPr id="13" name="図プレースホルダー 10"/>
          <p:cNvSpPr>
            <a:spLocks noGrp="1"/>
          </p:cNvSpPr>
          <p:nvPr>
            <p:ph type="pic" sz="quarter" idx="12" hasCustomPrompt="1"/>
          </p:nvPr>
        </p:nvSpPr>
        <p:spPr>
          <a:xfrm>
            <a:off x="323966" y="5173624"/>
            <a:ext cx="1751012" cy="1331867"/>
          </a:xfrm>
          <a:blipFill dpi="0" rotWithShape="1">
            <a:blip r:embed="rId8"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buNone/>
              <a:defRPr sz="1600">
                <a:solidFill>
                  <a:srgbClr val="FF0000"/>
                </a:solidFill>
              </a:defRPr>
            </a:lvl1pPr>
          </a:lstStyle>
          <a:p>
            <a:r>
              <a:rPr kumimoji="1" lang="ja-JP" altLang="en-US" dirty="0" smtClean="0"/>
              <a:t>写真を追加する</a:t>
            </a:r>
            <a:endParaRPr kumimoji="1" lang="ja-JP" altLang="en-US" dirty="0"/>
          </a:p>
        </p:txBody>
      </p:sp>
    </p:spTree>
    <p:extLst>
      <p:ext uri="{BB962C8B-B14F-4D97-AF65-F5344CB8AC3E}">
        <p14:creationId xmlns:p14="http://schemas.microsoft.com/office/powerpoint/2010/main" val="4283720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385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582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latin typeface="メイリオ" pitchFamily="50" charset="-128"/>
                <a:ea typeface="メイリオ" pitchFamily="50" charset="-128"/>
                <a:cs typeface="メイリオ" pitchFamily="50" charset="-128"/>
              </a:defRPr>
            </a:lvl1pPr>
          </a:lstStyle>
          <a:p>
            <a:fld id="{D7F4BE5E-49AD-4A1F-899F-27EDDE3EAFD8}" type="datetimeFigureOut">
              <a:rPr lang="ja-JP" altLang="en-US" smtClean="0"/>
              <a:pPr/>
              <a:t>2015/11/23</a:t>
            </a:fld>
            <a:endParaRPr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latin typeface="メイリオ" pitchFamily="50" charset="-128"/>
                <a:ea typeface="メイリオ" pitchFamily="50" charset="-128"/>
                <a:cs typeface="メイリオ" pitchFamily="50" charset="-128"/>
              </a:defRPr>
            </a:lvl1pPr>
          </a:lstStyle>
          <a:p>
            <a:endParaRPr lang="ja-JP" altLang="en-US"/>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latin typeface="メイリオ" pitchFamily="50" charset="-128"/>
                <a:ea typeface="メイリオ" pitchFamily="50" charset="-128"/>
                <a:cs typeface="メイリオ" pitchFamily="50" charset="-128"/>
              </a:defRPr>
            </a:lvl1pPr>
          </a:lstStyle>
          <a:p>
            <a:fld id="{332BD8D6-8B9A-449D-A6F9-F5811F654A4C}" type="slidenum">
              <a:rPr lang="ja-JP" altLang="en-US" smtClean="0"/>
              <a:pPr/>
              <a:t>‹#›</a:t>
            </a:fld>
            <a:endParaRPr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xStyles>
    <p:titleStyle>
      <a:lvl1pPr algn="ctr" defTabSz="1043056" rtl="0" eaLnBrk="1" latinLnBrk="0" hangingPunct="1">
        <a:spcBef>
          <a:spcPct val="0"/>
        </a:spcBef>
        <a:buNone/>
        <a:defRPr kumimoji="1" sz="5000" kern="1200">
          <a:solidFill>
            <a:schemeClr val="tx1"/>
          </a:solidFill>
          <a:latin typeface="メイリオ" pitchFamily="50" charset="-128"/>
          <a:ea typeface="メイリオ" pitchFamily="50" charset="-128"/>
          <a:cs typeface="メイリオ" pitchFamily="50" charset="-128"/>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メイリオ" pitchFamily="50" charset="-128"/>
          <a:ea typeface="メイリオ" pitchFamily="50" charset="-128"/>
          <a:cs typeface="メイリオ" pitchFamily="50" charset="-128"/>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メイリオ" pitchFamily="50" charset="-128"/>
          <a:ea typeface="メイリオ" pitchFamily="50" charset="-128"/>
          <a:cs typeface="メイリオ" pitchFamily="50" charset="-128"/>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メイリオ" pitchFamily="50" charset="-128"/>
          <a:ea typeface="メイリオ" pitchFamily="50" charset="-128"/>
          <a:cs typeface="メイリオ" pitchFamily="50" charset="-128"/>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メイリオ" pitchFamily="50" charset="-128"/>
          <a:ea typeface="メイリオ" pitchFamily="50" charset="-128"/>
          <a:cs typeface="メイリオ" pitchFamily="50" charset="-128"/>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メイリオ" pitchFamily="50" charset="-128"/>
          <a:ea typeface="メイリオ" pitchFamily="50" charset="-128"/>
          <a:cs typeface="メイリオ" pitchFamily="50" charset="-128"/>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hyperlink" Target="mailto:akira@goldrushtranslations.com"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 y="3111120"/>
            <a:ext cx="2254386" cy="5430272"/>
          </a:xfrm>
          <a:prstGeom prst="rect">
            <a:avLst/>
          </a:prstGeom>
          <a:gradFill>
            <a:gsLst>
              <a:gs pos="35000">
                <a:srgbClr val="FF9999">
                  <a:alpha val="42000"/>
                </a:srgbClr>
              </a:gs>
              <a:gs pos="97000">
                <a:srgbClr val="FFCCCC">
                  <a:alpha val="3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 y="3111120"/>
            <a:ext cx="2176439" cy="5430272"/>
          </a:xfrm>
          <a:prstGeom prst="rect">
            <a:avLst/>
          </a:prstGeom>
          <a:gradFill>
            <a:gsLst>
              <a:gs pos="35000">
                <a:srgbClr val="FF9999">
                  <a:alpha val="42000"/>
                </a:srgbClr>
              </a:gs>
              <a:gs pos="97000">
                <a:srgbClr val="FFCCCC">
                  <a:alpha val="3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 y="0"/>
            <a:ext cx="5385426" cy="3491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351368" y="0"/>
            <a:ext cx="2209894" cy="8755147"/>
          </a:xfrm>
          <a:prstGeom prst="rect">
            <a:avLst/>
          </a:prstGeom>
          <a:gradFill>
            <a:gsLst>
              <a:gs pos="35000">
                <a:srgbClr val="663300"/>
              </a:gs>
              <a:gs pos="97000">
                <a:srgbClr val="C78C51">
                  <a:lumMod val="76000"/>
                  <a:lumOff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p:cNvGrpSpPr/>
          <p:nvPr/>
        </p:nvGrpSpPr>
        <p:grpSpPr>
          <a:xfrm>
            <a:off x="5341319" y="0"/>
            <a:ext cx="2209894" cy="1756734"/>
            <a:chOff x="5341319" y="0"/>
            <a:chExt cx="2209894" cy="1756734"/>
          </a:xfrm>
          <a:solidFill>
            <a:schemeClr val="bg1">
              <a:alpha val="10000"/>
            </a:schemeClr>
          </a:solidFill>
        </p:grpSpPr>
        <p:sp>
          <p:nvSpPr>
            <p:cNvPr id="100" name="正方形/長方形 3"/>
            <p:cNvSpPr/>
            <p:nvPr/>
          </p:nvSpPr>
          <p:spPr>
            <a:xfrm>
              <a:off x="5341319" y="0"/>
              <a:ext cx="2209894" cy="1756734"/>
            </a:xfrm>
            <a:custGeom>
              <a:avLst/>
              <a:gdLst/>
              <a:ahLst/>
              <a:cxnLst/>
              <a:rect l="l" t="t" r="r" b="b"/>
              <a:pathLst>
                <a:path w="2209894" h="1756734">
                  <a:moveTo>
                    <a:pt x="2196171" y="0"/>
                  </a:moveTo>
                  <a:lnTo>
                    <a:pt x="2209894" y="0"/>
                  </a:lnTo>
                  <a:lnTo>
                    <a:pt x="2209894" y="791050"/>
                  </a:lnTo>
                  <a:cubicBezTo>
                    <a:pt x="1735696" y="1474508"/>
                    <a:pt x="865660" y="1835546"/>
                    <a:pt x="0" y="1742208"/>
                  </a:cubicBezTo>
                  <a:lnTo>
                    <a:pt x="0" y="1371116"/>
                  </a:lnTo>
                  <a:cubicBezTo>
                    <a:pt x="879840" y="1384230"/>
                    <a:pt x="1726778" y="937501"/>
                    <a:pt x="2119163" y="172201"/>
                  </a:cubicBezTo>
                  <a:cubicBezTo>
                    <a:pt x="2148258" y="115453"/>
                    <a:pt x="2174251" y="58132"/>
                    <a:pt x="21961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3"/>
            <p:cNvSpPr/>
            <p:nvPr/>
          </p:nvSpPr>
          <p:spPr>
            <a:xfrm>
              <a:off x="5342263" y="0"/>
              <a:ext cx="2047919" cy="1229394"/>
            </a:xfrm>
            <a:custGeom>
              <a:avLst/>
              <a:gdLst/>
              <a:ahLst/>
              <a:cxnLst/>
              <a:rect l="l" t="t" r="r" b="b"/>
              <a:pathLst>
                <a:path w="2047919" h="1229394">
                  <a:moveTo>
                    <a:pt x="1812495" y="0"/>
                  </a:moveTo>
                  <a:lnTo>
                    <a:pt x="2047919" y="0"/>
                  </a:lnTo>
                  <a:cubicBezTo>
                    <a:pt x="1800535" y="709809"/>
                    <a:pt x="981474" y="1229394"/>
                    <a:pt x="9848" y="1229394"/>
                  </a:cubicBezTo>
                  <a:lnTo>
                    <a:pt x="0" y="1229089"/>
                  </a:lnTo>
                  <a:lnTo>
                    <a:pt x="0" y="1046031"/>
                  </a:lnTo>
                  <a:cubicBezTo>
                    <a:pt x="730111" y="1029509"/>
                    <a:pt x="1420376" y="691220"/>
                    <a:pt x="1747188" y="127756"/>
                  </a:cubicBezTo>
                  <a:cubicBezTo>
                    <a:pt x="1771631" y="85614"/>
                    <a:pt x="1793550" y="43058"/>
                    <a:pt x="181249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グループ化 101"/>
          <p:cNvGrpSpPr/>
          <p:nvPr/>
        </p:nvGrpSpPr>
        <p:grpSpPr>
          <a:xfrm>
            <a:off x="5175911" y="2873915"/>
            <a:ext cx="2526233" cy="1584020"/>
            <a:chOff x="5175911" y="2873915"/>
            <a:chExt cx="2526233" cy="1584020"/>
          </a:xfrm>
          <a:solidFill>
            <a:schemeClr val="bg1">
              <a:alpha val="13000"/>
            </a:schemeClr>
          </a:solidFill>
        </p:grpSpPr>
        <p:sp>
          <p:nvSpPr>
            <p:cNvPr id="104" name="正方形/長方形 3"/>
            <p:cNvSpPr/>
            <p:nvPr/>
          </p:nvSpPr>
          <p:spPr>
            <a:xfrm rot="9909305">
              <a:off x="5197596" y="2873915"/>
              <a:ext cx="2441127" cy="882353"/>
            </a:xfrm>
            <a:custGeom>
              <a:avLst/>
              <a:gdLst/>
              <a:ahLst/>
              <a:cxnLst/>
              <a:rect l="l" t="t" r="r" b="b"/>
              <a:pathLst>
                <a:path w="2441127" h="882353">
                  <a:moveTo>
                    <a:pt x="440924" y="770801"/>
                  </a:moveTo>
                  <a:cubicBezTo>
                    <a:pt x="367582" y="748118"/>
                    <a:pt x="294815" y="721886"/>
                    <a:pt x="222879" y="692021"/>
                  </a:cubicBezTo>
                  <a:lnTo>
                    <a:pt x="0" y="584516"/>
                  </a:lnTo>
                  <a:lnTo>
                    <a:pt x="66084" y="335190"/>
                  </a:lnTo>
                  <a:cubicBezTo>
                    <a:pt x="886243" y="646833"/>
                    <a:pt x="1802231" y="493933"/>
                    <a:pt x="2441127" y="0"/>
                  </a:cubicBezTo>
                  <a:lnTo>
                    <a:pt x="2273605" y="632040"/>
                  </a:lnTo>
                  <a:cubicBezTo>
                    <a:pt x="1725703" y="900379"/>
                    <a:pt x="1062649" y="963088"/>
                    <a:pt x="440924" y="7708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3"/>
            <p:cNvSpPr/>
            <p:nvPr/>
          </p:nvSpPr>
          <p:spPr>
            <a:xfrm rot="9909305">
              <a:off x="5175911" y="3417370"/>
              <a:ext cx="2526233" cy="1040565"/>
            </a:xfrm>
            <a:custGeom>
              <a:avLst/>
              <a:gdLst/>
              <a:ahLst/>
              <a:cxnLst/>
              <a:rect l="l" t="t" r="r" b="b"/>
              <a:pathLst>
                <a:path w="2526233" h="1040565">
                  <a:moveTo>
                    <a:pt x="182246" y="960543"/>
                  </a:moveTo>
                  <a:cubicBezTo>
                    <a:pt x="120100" y="944690"/>
                    <a:pt x="59211" y="926608"/>
                    <a:pt x="0" y="905607"/>
                  </a:cubicBezTo>
                  <a:lnTo>
                    <a:pt x="41004" y="750907"/>
                  </a:lnTo>
                  <a:cubicBezTo>
                    <a:pt x="986005" y="1044396"/>
                    <a:pt x="2062233" y="721485"/>
                    <a:pt x="2526233" y="0"/>
                  </a:cubicBezTo>
                  <a:lnTo>
                    <a:pt x="2397093" y="487227"/>
                  </a:lnTo>
                  <a:cubicBezTo>
                    <a:pt x="2010669" y="827610"/>
                    <a:pt x="1451164" y="1040565"/>
                    <a:pt x="829130" y="1040565"/>
                  </a:cubicBezTo>
                  <a:cubicBezTo>
                    <a:pt x="603511" y="1040565"/>
                    <a:pt x="386119" y="1012549"/>
                    <a:pt x="182246" y="9605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グループ化 98"/>
          <p:cNvGrpSpPr/>
          <p:nvPr/>
        </p:nvGrpSpPr>
        <p:grpSpPr>
          <a:xfrm>
            <a:off x="5999144" y="5369102"/>
            <a:ext cx="1127854" cy="3826979"/>
            <a:chOff x="5999144" y="5369102"/>
            <a:chExt cx="1127854" cy="3826979"/>
          </a:xfrm>
          <a:solidFill>
            <a:schemeClr val="bg1">
              <a:alpha val="14000"/>
            </a:schemeClr>
          </a:solidFill>
        </p:grpSpPr>
        <p:sp>
          <p:nvSpPr>
            <p:cNvPr id="107" name="正方形/長方形 3"/>
            <p:cNvSpPr/>
            <p:nvPr/>
          </p:nvSpPr>
          <p:spPr>
            <a:xfrm rot="13849618">
              <a:off x="4763923" y="6625506"/>
              <a:ext cx="3619479" cy="1106671"/>
            </a:xfrm>
            <a:custGeom>
              <a:avLst/>
              <a:gdLst/>
              <a:ahLst/>
              <a:cxnLst/>
              <a:rect l="l" t="t" r="r" b="b"/>
              <a:pathLst>
                <a:path w="3619479" h="1106671">
                  <a:moveTo>
                    <a:pt x="3619479" y="451242"/>
                  </a:moveTo>
                  <a:cubicBezTo>
                    <a:pt x="2847425" y="992809"/>
                    <a:pt x="1839517" y="1222326"/>
                    <a:pt x="856655" y="1050689"/>
                  </a:cubicBezTo>
                  <a:lnTo>
                    <a:pt x="0" y="352689"/>
                  </a:lnTo>
                  <a:cubicBezTo>
                    <a:pt x="1052104" y="687324"/>
                    <a:pt x="2186105" y="533695"/>
                    <a:pt x="3065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3"/>
            <p:cNvSpPr/>
            <p:nvPr/>
          </p:nvSpPr>
          <p:spPr>
            <a:xfrm rot="13849618">
              <a:off x="4917415" y="7452177"/>
              <a:ext cx="2825633" cy="662176"/>
            </a:xfrm>
            <a:custGeom>
              <a:avLst/>
              <a:gdLst/>
              <a:ahLst/>
              <a:cxnLst/>
              <a:rect l="l" t="t" r="r" b="b"/>
              <a:pathLst>
                <a:path w="2825633" h="662176">
                  <a:moveTo>
                    <a:pt x="2825633" y="219591"/>
                  </a:moveTo>
                  <a:cubicBezTo>
                    <a:pt x="2313902" y="499048"/>
                    <a:pt x="1694051" y="662176"/>
                    <a:pt x="1026300" y="662176"/>
                  </a:cubicBezTo>
                  <a:cubicBezTo>
                    <a:pt x="667075" y="662176"/>
                    <a:pt x="321711" y="614965"/>
                    <a:pt x="0" y="526432"/>
                  </a:cubicBezTo>
                  <a:lnTo>
                    <a:pt x="174128" y="312725"/>
                  </a:lnTo>
                  <a:cubicBezTo>
                    <a:pt x="1001905" y="485020"/>
                    <a:pt x="1866214" y="360420"/>
                    <a:pt x="25561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6775965" y="1253945"/>
            <a:ext cx="611706" cy="4891724"/>
          </a:xfrm>
          <a:prstGeom prst="rect">
            <a:avLst/>
          </a:prstGeom>
          <a:noFill/>
        </p:spPr>
        <p:txBody>
          <a:bodyPr vert="eaVert" wrap="none" rtlCol="0">
            <a:spAutoFit/>
          </a:bodyPr>
          <a:lstStyle/>
          <a:p>
            <a:pPr>
              <a:lnSpc>
                <a:spcPct val="90000"/>
              </a:lnSpc>
            </a:pPr>
            <a:r>
              <a:rPr lang="ja-JP" altLang="en-US" sz="3000" b="1" dirty="0" smtClean="0">
                <a:solidFill>
                  <a:schemeClr val="bg1"/>
                </a:solidFill>
                <a:effectLst>
                  <a:glow rad="177800">
                    <a:srgbClr val="572C19"/>
                  </a:glow>
                </a:effectLst>
                <a:latin typeface="ＭＳ Ｐ明朝" pitchFamily="18" charset="-128"/>
                <a:ea typeface="ＭＳ Ｐ明朝" pitchFamily="18" charset="-128"/>
              </a:rPr>
              <a:t>オランダ人折り紙アーティスト</a:t>
            </a:r>
            <a:endParaRPr kumimoji="1" lang="en-US" altLang="ja-JP" sz="3000" b="1" dirty="0" smtClean="0">
              <a:solidFill>
                <a:schemeClr val="bg1"/>
              </a:solidFill>
              <a:effectLst>
                <a:glow rad="177800">
                  <a:srgbClr val="572C19"/>
                </a:glow>
              </a:effectLst>
              <a:latin typeface="ＭＳ Ｐ明朝" pitchFamily="18" charset="-128"/>
              <a:ea typeface="ＭＳ Ｐ明朝" pitchFamily="18" charset="-128"/>
            </a:endParaRPr>
          </a:p>
        </p:txBody>
      </p:sp>
      <p:sp>
        <p:nvSpPr>
          <p:cNvPr id="19" name="テキスト ボックス 18"/>
          <p:cNvSpPr txBox="1"/>
          <p:nvPr/>
        </p:nvSpPr>
        <p:spPr>
          <a:xfrm>
            <a:off x="415086" y="9245304"/>
            <a:ext cx="2680542" cy="400110"/>
          </a:xfrm>
          <a:prstGeom prst="rect">
            <a:avLst/>
          </a:prstGeom>
          <a:noFill/>
        </p:spPr>
        <p:txBody>
          <a:bodyPr wrap="none" rtlCol="0">
            <a:spAutoFit/>
          </a:bodyPr>
          <a:lstStyle/>
          <a:p>
            <a:r>
              <a:rPr lang="en-US" altLang="ja-JP" sz="2000" b="1" dirty="0" smtClean="0">
                <a:latin typeface="ＭＳ Ｐ明朝" pitchFamily="18" charset="-128"/>
                <a:ea typeface="ＭＳ Ｐ明朝" pitchFamily="18" charset="-128"/>
              </a:rPr>
              <a:t>Gold Rush Translations</a:t>
            </a:r>
            <a:endParaRPr kumimoji="1" lang="ja-JP" altLang="en-US" sz="2000" b="1" dirty="0">
              <a:latin typeface="ＭＳ Ｐ明朝" pitchFamily="18" charset="-128"/>
              <a:ea typeface="ＭＳ Ｐ明朝" pitchFamily="18" charset="-128"/>
            </a:endParaRPr>
          </a:p>
        </p:txBody>
      </p:sp>
      <p:sp>
        <p:nvSpPr>
          <p:cNvPr id="20" name="テキスト ボックス 19"/>
          <p:cNvSpPr txBox="1"/>
          <p:nvPr/>
        </p:nvSpPr>
        <p:spPr>
          <a:xfrm>
            <a:off x="408565" y="9637329"/>
            <a:ext cx="3284874" cy="492443"/>
          </a:xfrm>
          <a:prstGeom prst="rect">
            <a:avLst/>
          </a:prstGeom>
          <a:noFill/>
        </p:spPr>
        <p:txBody>
          <a:bodyPr wrap="none" rtlCol="0">
            <a:spAutoFit/>
          </a:bodyPr>
          <a:lstStyle/>
          <a:p>
            <a:r>
              <a:rPr kumimoji="1" lang="ja-JP" altLang="en-US" sz="1300" b="1" dirty="0" smtClean="0">
                <a:ea typeface="ＭＳ Ｐ明朝" pitchFamily="18" charset="-128"/>
              </a:rPr>
              <a:t>お問い合わせ先</a:t>
            </a:r>
            <a:r>
              <a:rPr lang="en-US" altLang="ja-JP" sz="1300" b="1" dirty="0" smtClean="0">
                <a:ea typeface="ＭＳ Ｐ明朝" pitchFamily="18" charset="-128"/>
              </a:rPr>
              <a:t> : </a:t>
            </a:r>
            <a:r>
              <a:rPr lang="ja-JP" altLang="en-US" sz="1300" b="1" dirty="0" smtClean="0">
                <a:ea typeface="ＭＳ Ｐ明朝" pitchFamily="18" charset="-128"/>
              </a:rPr>
              <a:t>眞壁 暁（マカベ　アキラ）　</a:t>
            </a:r>
            <a:endParaRPr lang="en-US" altLang="ja-JP" sz="1300" b="1" dirty="0" smtClean="0">
              <a:ea typeface="ＭＳ Ｐ明朝" pitchFamily="18" charset="-128"/>
            </a:endParaRPr>
          </a:p>
          <a:p>
            <a:r>
              <a:rPr lang="ja-JP" altLang="en-US" sz="1300" b="1" dirty="0" smtClean="0">
                <a:ea typeface="ＭＳ Ｐ明朝" pitchFamily="18" charset="-128"/>
              </a:rPr>
              <a:t>お電話：</a:t>
            </a:r>
            <a:r>
              <a:rPr lang="en-US" altLang="ja-JP" sz="1300" b="1" dirty="0" smtClean="0">
                <a:ea typeface="ＭＳ Ｐ明朝" pitchFamily="18" charset="-128"/>
              </a:rPr>
              <a:t>090-2724-1186 </a:t>
            </a:r>
          </a:p>
        </p:txBody>
      </p:sp>
      <p:sp>
        <p:nvSpPr>
          <p:cNvPr id="21" name="テキスト ボックス 20"/>
          <p:cNvSpPr txBox="1"/>
          <p:nvPr/>
        </p:nvSpPr>
        <p:spPr>
          <a:xfrm>
            <a:off x="415086" y="10030293"/>
            <a:ext cx="3356047" cy="523220"/>
          </a:xfrm>
          <a:prstGeom prst="rect">
            <a:avLst/>
          </a:prstGeom>
          <a:noFill/>
        </p:spPr>
        <p:txBody>
          <a:bodyPr wrap="none" rtlCol="0">
            <a:spAutoFit/>
          </a:bodyPr>
          <a:lstStyle/>
          <a:p>
            <a:r>
              <a:rPr lang="ja-JP" altLang="en-US" sz="1300" b="1" dirty="0" smtClean="0">
                <a:ea typeface="ＭＳ Ｐ明朝" pitchFamily="18" charset="-128"/>
              </a:rPr>
              <a:t>メール</a:t>
            </a:r>
            <a:r>
              <a:rPr lang="en-US" altLang="ja-JP" sz="1300" b="1" dirty="0" smtClean="0">
                <a:ea typeface="ＭＳ Ｐ明朝" pitchFamily="18" charset="-128"/>
              </a:rPr>
              <a:t> : </a:t>
            </a:r>
            <a:r>
              <a:rPr lang="en-US" altLang="ja-JP" sz="1300" b="1" dirty="0" smtClean="0">
                <a:ea typeface="ＭＳ Ｐ明朝" pitchFamily="18" charset="-128"/>
                <a:hlinkClick r:id="rId2"/>
              </a:rPr>
              <a:t>akira@goldrushtranslations.com</a:t>
            </a:r>
            <a:endParaRPr lang="en-US" altLang="ja-JP" sz="1300" b="1" dirty="0" smtClean="0">
              <a:ea typeface="ＭＳ Ｐ明朝" pitchFamily="18" charset="-128"/>
            </a:endParaRPr>
          </a:p>
          <a:p>
            <a:r>
              <a:rPr lang="ja-JP" altLang="en-US" sz="1300" b="1" dirty="0" smtClean="0">
                <a:ea typeface="ＭＳ Ｐ明朝" pitchFamily="18" charset="-128"/>
              </a:rPr>
              <a:t>サイト ： </a:t>
            </a:r>
            <a:r>
              <a:rPr lang="en-US" altLang="ja-JP" sz="1300" b="1" dirty="0" smtClean="0">
                <a:ea typeface="ＭＳ Ｐ明朝" pitchFamily="18" charset="-128"/>
              </a:rPr>
              <a:t>http</a:t>
            </a:r>
            <a:r>
              <a:rPr lang="en-US" altLang="ja-JP" sz="1300" b="1" dirty="0">
                <a:ea typeface="ＭＳ Ｐ明朝" pitchFamily="18" charset="-128"/>
              </a:rPr>
              <a:t>://jp.goldrushtranslations.com/</a:t>
            </a:r>
            <a:r>
              <a:rPr lang="ja-JP" altLang="en-US" sz="1500" b="1" dirty="0" smtClean="0">
                <a:ea typeface="ＭＳ Ｐ明朝" pitchFamily="18" charset="-128"/>
              </a:rPr>
              <a:t>　</a:t>
            </a:r>
            <a:endParaRPr lang="en-US" altLang="ja-JP" sz="1500" b="1" dirty="0" smtClean="0">
              <a:ea typeface="ＭＳ Ｐ明朝" pitchFamily="18" charset="-128"/>
            </a:endParaRPr>
          </a:p>
        </p:txBody>
      </p:sp>
      <p:cxnSp>
        <p:nvCxnSpPr>
          <p:cNvPr id="25" name="直線コネクタ 24"/>
          <p:cNvCxnSpPr/>
          <p:nvPr/>
        </p:nvCxnSpPr>
        <p:spPr>
          <a:xfrm>
            <a:off x="514509" y="9627068"/>
            <a:ext cx="2471837" cy="2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4400532" y="9236195"/>
            <a:ext cx="2911300" cy="1294713"/>
          </a:xfrm>
          <a:prstGeom prst="roundRect">
            <a:avLst>
              <a:gd name="adj" fmla="val 5991"/>
            </a:avLst>
          </a:prstGeom>
          <a:solidFill>
            <a:srgbClr val="FF6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 y="8344206"/>
            <a:ext cx="7561263" cy="684902"/>
          </a:xfrm>
          <a:prstGeom prst="rect">
            <a:avLst/>
          </a:prstGeom>
          <a:pattFill prst="openDmnd">
            <a:fgClr>
              <a:srgbClr val="FFB9B9"/>
            </a:fgClr>
            <a:bgClr>
              <a:srgbClr val="FF999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81AB"/>
              </a:solidFill>
            </a:endParaRPr>
          </a:p>
        </p:txBody>
      </p:sp>
      <p:sp>
        <p:nvSpPr>
          <p:cNvPr id="17" name="テキスト ボックス 16"/>
          <p:cNvSpPr txBox="1"/>
          <p:nvPr/>
        </p:nvSpPr>
        <p:spPr>
          <a:xfrm>
            <a:off x="-463" y="8311739"/>
            <a:ext cx="6465231" cy="707886"/>
          </a:xfrm>
          <a:prstGeom prst="rect">
            <a:avLst/>
          </a:prstGeom>
          <a:noFill/>
        </p:spPr>
        <p:txBody>
          <a:bodyPr wrap="none" rtlCol="0">
            <a:spAutoFit/>
          </a:bodyPr>
          <a:lstStyle/>
          <a:p>
            <a:r>
              <a:rPr kumimoji="1" lang="en-US" altLang="ja-JP" sz="2000" b="1" dirty="0" smtClean="0">
                <a:latin typeface="ＭＳ Ｐ明朝" pitchFamily="18" charset="-128"/>
                <a:ea typeface="ＭＳ Ｐ明朝" pitchFamily="18" charset="-128"/>
              </a:rPr>
              <a:t>2015</a:t>
            </a:r>
            <a:r>
              <a:rPr kumimoji="1" lang="ja-JP" altLang="en-US" sz="2000" b="1" dirty="0" smtClean="0">
                <a:latin typeface="ＭＳ Ｐ明朝" pitchFamily="18" charset="-128"/>
                <a:ea typeface="ＭＳ Ｐ明朝" pitchFamily="18" charset="-128"/>
              </a:rPr>
              <a:t>年</a:t>
            </a:r>
            <a:r>
              <a:rPr lang="en-US" altLang="ja-JP" sz="2000" b="1" dirty="0" smtClean="0">
                <a:latin typeface="ＭＳ Ｐ明朝" pitchFamily="18" charset="-128"/>
                <a:ea typeface="ＭＳ Ｐ明朝" pitchFamily="18" charset="-128"/>
              </a:rPr>
              <a:t>12</a:t>
            </a:r>
            <a:r>
              <a:rPr kumimoji="1" lang="ja-JP" altLang="en-US" sz="2000" b="1" dirty="0" smtClean="0">
                <a:latin typeface="ＭＳ Ｐ明朝" pitchFamily="18" charset="-128"/>
                <a:ea typeface="ＭＳ Ｐ明朝" pitchFamily="18" charset="-128"/>
              </a:rPr>
              <a:t>月</a:t>
            </a:r>
            <a:r>
              <a:rPr lang="en-US" altLang="ja-JP" sz="2000" b="1" dirty="0" smtClean="0">
                <a:latin typeface="ＭＳ Ｐ明朝" pitchFamily="18" charset="-128"/>
                <a:ea typeface="ＭＳ Ｐ明朝" pitchFamily="18" charset="-128"/>
              </a:rPr>
              <a:t>20</a:t>
            </a:r>
            <a:r>
              <a:rPr kumimoji="1" lang="ja-JP" altLang="en-US" sz="2000" b="1" dirty="0" smtClean="0">
                <a:latin typeface="ＭＳ Ｐ明朝" pitchFamily="18" charset="-128"/>
                <a:ea typeface="ＭＳ Ｐ明朝" pitchFamily="18" charset="-128"/>
              </a:rPr>
              <a:t>日（日）</a:t>
            </a:r>
            <a:r>
              <a:rPr kumimoji="1" lang="en-US" altLang="ja-JP" sz="2000" b="1" dirty="0" smtClean="0">
                <a:latin typeface="ＭＳ Ｐ明朝" pitchFamily="18" charset="-128"/>
                <a:ea typeface="ＭＳ Ｐ明朝" pitchFamily="18" charset="-128"/>
              </a:rPr>
              <a:t>14:00</a:t>
            </a:r>
            <a:r>
              <a:rPr kumimoji="1" lang="ja-JP" altLang="en-US" sz="2000" b="1" dirty="0" smtClean="0">
                <a:latin typeface="ＭＳ Ｐ明朝" pitchFamily="18" charset="-128"/>
                <a:ea typeface="ＭＳ Ｐ明朝" pitchFamily="18" charset="-128"/>
              </a:rPr>
              <a:t>～</a:t>
            </a:r>
            <a:r>
              <a:rPr kumimoji="1" lang="en-US" altLang="ja-JP" sz="2000" b="1" dirty="0" smtClean="0">
                <a:latin typeface="ＭＳ Ｐ明朝" pitchFamily="18" charset="-128"/>
                <a:ea typeface="ＭＳ Ｐ明朝" pitchFamily="18" charset="-128"/>
              </a:rPr>
              <a:t>16:30</a:t>
            </a:r>
            <a:r>
              <a:rPr kumimoji="1" lang="ja-JP" altLang="en-US" sz="2000" b="1" dirty="0" smtClean="0">
                <a:latin typeface="ＭＳ Ｐ明朝" pitchFamily="18" charset="-128"/>
                <a:ea typeface="ＭＳ Ｐ明朝" pitchFamily="18" charset="-128"/>
              </a:rPr>
              <a:t>　</a:t>
            </a:r>
            <a:r>
              <a:rPr lang="en-US" altLang="ja-JP" sz="1300" b="1" dirty="0" smtClean="0">
                <a:latin typeface="ＭＳ Ｐ明朝" pitchFamily="18" charset="-128"/>
                <a:ea typeface="ＭＳ Ｐ明朝" pitchFamily="18" charset="-128"/>
              </a:rPr>
              <a:t>※</a:t>
            </a:r>
            <a:r>
              <a:rPr lang="ja-JP" altLang="en-US" sz="1300" b="1" dirty="0" smtClean="0">
                <a:latin typeface="ＭＳ Ｐ明朝" pitchFamily="18" charset="-128"/>
                <a:ea typeface="ＭＳ Ｐ明朝" pitchFamily="18" charset="-128"/>
              </a:rPr>
              <a:t>マナ・オリのスピーチは</a:t>
            </a:r>
            <a:r>
              <a:rPr lang="en-US" altLang="ja-JP" sz="1300" b="1" dirty="0" smtClean="0">
                <a:latin typeface="ＭＳ Ｐ明朝" pitchFamily="18" charset="-128"/>
                <a:ea typeface="ＭＳ Ｐ明朝" pitchFamily="18" charset="-128"/>
              </a:rPr>
              <a:t>14:00</a:t>
            </a:r>
            <a:r>
              <a:rPr lang="ja-JP" altLang="en-US" sz="1300" b="1" dirty="0" smtClean="0">
                <a:latin typeface="ＭＳ Ｐ明朝" pitchFamily="18" charset="-128"/>
                <a:ea typeface="ＭＳ Ｐ明朝" pitchFamily="18" charset="-128"/>
              </a:rPr>
              <a:t>より</a:t>
            </a:r>
            <a:endParaRPr kumimoji="1" lang="en-US" altLang="ja-JP" sz="1300" b="1" dirty="0" smtClean="0">
              <a:latin typeface="ＭＳ Ｐ明朝" pitchFamily="18" charset="-128"/>
              <a:ea typeface="ＭＳ Ｐ明朝" pitchFamily="18" charset="-128"/>
            </a:endParaRPr>
          </a:p>
          <a:p>
            <a:r>
              <a:rPr kumimoji="1" lang="ja-JP" altLang="en-US" sz="2000" b="1" dirty="0" smtClean="0">
                <a:latin typeface="ＭＳ Ｐ明朝" pitchFamily="18" charset="-128"/>
                <a:ea typeface="ＭＳ Ｐ明朝" pitchFamily="18" charset="-128"/>
              </a:rPr>
              <a:t>大阪歴史博物館　講堂</a:t>
            </a:r>
            <a:r>
              <a:rPr kumimoji="1" lang="en-US" altLang="ja-JP" sz="2000" b="1" dirty="0" smtClean="0">
                <a:latin typeface="ＭＳ Ｐ明朝" pitchFamily="18" charset="-128"/>
                <a:ea typeface="ＭＳ Ｐ明朝" pitchFamily="18" charset="-128"/>
              </a:rPr>
              <a:t>(</a:t>
            </a:r>
            <a:r>
              <a:rPr kumimoji="1" lang="ja-JP" altLang="en-US" sz="2000" b="1" dirty="0" smtClean="0">
                <a:latin typeface="ＭＳ Ｐ明朝" pitchFamily="18" charset="-128"/>
                <a:ea typeface="ＭＳ Ｐ明朝" pitchFamily="18" charset="-128"/>
              </a:rPr>
              <a:t>大阪市中央区大手前</a:t>
            </a:r>
            <a:r>
              <a:rPr kumimoji="1" lang="en-US" altLang="ja-JP" sz="2000" b="1" dirty="0" smtClean="0">
                <a:latin typeface="ＭＳ Ｐ明朝" pitchFamily="18" charset="-128"/>
                <a:ea typeface="ＭＳ Ｐ明朝" pitchFamily="18" charset="-128"/>
              </a:rPr>
              <a:t>4</a:t>
            </a:r>
            <a:r>
              <a:rPr kumimoji="1" lang="ja-JP" altLang="en-US" sz="2000" b="1" dirty="0" smtClean="0">
                <a:latin typeface="ＭＳ Ｐ明朝" pitchFamily="18" charset="-128"/>
                <a:ea typeface="ＭＳ Ｐ明朝" pitchFamily="18" charset="-128"/>
              </a:rPr>
              <a:t>丁目</a:t>
            </a:r>
            <a:r>
              <a:rPr kumimoji="1" lang="en-US" altLang="ja-JP" sz="2000" b="1" dirty="0" smtClean="0">
                <a:latin typeface="ＭＳ Ｐ明朝" pitchFamily="18" charset="-128"/>
                <a:ea typeface="ＭＳ Ｐ明朝" pitchFamily="18" charset="-128"/>
              </a:rPr>
              <a:t>1-32)</a:t>
            </a:r>
            <a:endParaRPr kumimoji="1" lang="ja-JP" altLang="en-US" sz="2000" b="1" dirty="0">
              <a:latin typeface="ＭＳ Ｐ明朝" pitchFamily="18" charset="-128"/>
              <a:ea typeface="ＭＳ Ｐ明朝" pitchFamily="18" charset="-128"/>
            </a:endParaRPr>
          </a:p>
        </p:txBody>
      </p:sp>
      <p:sp>
        <p:nvSpPr>
          <p:cNvPr id="58" name="テキスト ボックス 57"/>
          <p:cNvSpPr txBox="1"/>
          <p:nvPr/>
        </p:nvSpPr>
        <p:spPr>
          <a:xfrm>
            <a:off x="4336771" y="9469923"/>
            <a:ext cx="3066865" cy="1000274"/>
          </a:xfrm>
          <a:prstGeom prst="rect">
            <a:avLst/>
          </a:prstGeom>
          <a:noFill/>
        </p:spPr>
        <p:txBody>
          <a:bodyPr wrap="none" rtlCol="0">
            <a:spAutoFit/>
          </a:bodyPr>
          <a:lstStyle/>
          <a:p>
            <a:r>
              <a:rPr lang="ja-JP" altLang="en-US" sz="1500" b="1" dirty="0" smtClean="0">
                <a:solidFill>
                  <a:schemeClr val="bg1"/>
                </a:solidFill>
                <a:latin typeface="ＭＳ Ｐ明朝" pitchFamily="18" charset="-128"/>
                <a:ea typeface="ＭＳ Ｐ明朝" pitchFamily="18" charset="-128"/>
              </a:rPr>
              <a:t>マナ・オリのオリジナル折り紙作品も</a:t>
            </a:r>
            <a:endParaRPr lang="en-US" altLang="ja-JP" sz="1500" b="1" dirty="0" smtClean="0">
              <a:solidFill>
                <a:schemeClr val="bg1"/>
              </a:solidFill>
              <a:latin typeface="ＭＳ Ｐ明朝" pitchFamily="18" charset="-128"/>
              <a:ea typeface="ＭＳ Ｐ明朝" pitchFamily="18" charset="-128"/>
            </a:endParaRPr>
          </a:p>
          <a:p>
            <a:r>
              <a:rPr lang="ja-JP" altLang="en-US" sz="1500" b="1" dirty="0" smtClean="0">
                <a:solidFill>
                  <a:schemeClr val="bg1"/>
                </a:solidFill>
                <a:latin typeface="ＭＳ Ｐ明朝" pitchFamily="18" charset="-128"/>
                <a:ea typeface="ＭＳ Ｐ明朝" pitchFamily="18" charset="-128"/>
              </a:rPr>
              <a:t>多数展示されております！会場にて</a:t>
            </a:r>
            <a:endParaRPr lang="en-US" altLang="ja-JP" sz="1500" b="1" dirty="0" smtClean="0">
              <a:solidFill>
                <a:schemeClr val="bg1"/>
              </a:solidFill>
              <a:latin typeface="ＭＳ Ｐ明朝" pitchFamily="18" charset="-128"/>
              <a:ea typeface="ＭＳ Ｐ明朝" pitchFamily="18" charset="-128"/>
            </a:endParaRPr>
          </a:p>
          <a:p>
            <a:r>
              <a:rPr lang="ja-JP" altLang="en-US" sz="1500" b="1" dirty="0" smtClean="0">
                <a:solidFill>
                  <a:schemeClr val="bg1"/>
                </a:solidFill>
                <a:latin typeface="ＭＳ Ｐ明朝" pitchFamily="18" charset="-128"/>
                <a:ea typeface="ＭＳ Ｐ明朝" pitchFamily="18" charset="-128"/>
              </a:rPr>
              <a:t>特別価格で販売しております！</a:t>
            </a:r>
            <a:endParaRPr lang="en-US" altLang="ja-JP" sz="1500" b="1" dirty="0">
              <a:solidFill>
                <a:schemeClr val="bg1"/>
              </a:solidFill>
              <a:latin typeface="ＭＳ Ｐ明朝" pitchFamily="18" charset="-128"/>
              <a:ea typeface="ＭＳ Ｐ明朝" pitchFamily="18" charset="-128"/>
            </a:endParaRPr>
          </a:p>
          <a:p>
            <a:endParaRPr lang="en-US" altLang="ja-JP" sz="1400" b="1" dirty="0" smtClean="0">
              <a:solidFill>
                <a:schemeClr val="bg1"/>
              </a:solidFill>
              <a:latin typeface="ＭＳ Ｐ明朝" pitchFamily="18" charset="-128"/>
              <a:ea typeface="ＭＳ Ｐ明朝" pitchFamily="18" charset="-128"/>
            </a:endParaRPr>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rot="1898795">
            <a:off x="5347136" y="-113586"/>
            <a:ext cx="2209893" cy="17844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9" name="Picture 3"/>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rot="3239020">
            <a:off x="5447973" y="1629549"/>
            <a:ext cx="339005" cy="4570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0" name="Picture 3"/>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rot="19347068">
            <a:off x="6400980" y="1238981"/>
            <a:ext cx="230247" cy="3104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 name="Picture 3"/>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rot="19586846">
            <a:off x="6710366" y="6983408"/>
            <a:ext cx="339005" cy="4570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3"/>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rot="19586846">
            <a:off x="7273904" y="3562653"/>
            <a:ext cx="237167" cy="3197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3" name="Picture 3"/>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rot="3239020">
            <a:off x="5604978" y="7221282"/>
            <a:ext cx="450410" cy="60729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6193823" y="1472991"/>
            <a:ext cx="669414" cy="6392134"/>
          </a:xfrm>
          <a:prstGeom prst="rect">
            <a:avLst/>
          </a:prstGeom>
          <a:noFill/>
        </p:spPr>
        <p:txBody>
          <a:bodyPr vert="eaVert" wrap="none" rtlCol="0">
            <a:spAutoFit/>
          </a:bodyPr>
          <a:lstStyle/>
          <a:p>
            <a:pPr>
              <a:lnSpc>
                <a:spcPct val="90000"/>
              </a:lnSpc>
            </a:pPr>
            <a:r>
              <a:rPr lang="ja-JP" altLang="en-US" sz="3500" b="1" dirty="0" smtClean="0">
                <a:solidFill>
                  <a:schemeClr val="bg1"/>
                </a:solidFill>
                <a:effectLst>
                  <a:glow rad="177800">
                    <a:srgbClr val="572C19"/>
                  </a:glow>
                </a:effectLst>
                <a:latin typeface="ＭＳ Ｐ明朝" pitchFamily="18" charset="-128"/>
                <a:ea typeface="ＭＳ Ｐ明朝" pitchFamily="18" charset="-128"/>
              </a:rPr>
              <a:t>マナ・</a:t>
            </a:r>
            <a:r>
              <a:rPr lang="ja-JP" altLang="en-US" sz="3500" b="1" smtClean="0">
                <a:solidFill>
                  <a:schemeClr val="bg1"/>
                </a:solidFill>
                <a:effectLst>
                  <a:glow rad="177800">
                    <a:srgbClr val="572C19"/>
                  </a:glow>
                </a:effectLst>
                <a:latin typeface="ＭＳ Ｐ明朝" pitchFamily="18" charset="-128"/>
                <a:ea typeface="ＭＳ Ｐ明朝" pitchFamily="18" charset="-128"/>
              </a:rPr>
              <a:t>オリ、</a:t>
            </a:r>
            <a:r>
              <a:rPr lang="ja-JP" altLang="en-US" sz="3500" b="1" smtClean="0">
                <a:solidFill>
                  <a:schemeClr val="bg1"/>
                </a:solidFill>
                <a:effectLst>
                  <a:glow rad="177800">
                    <a:srgbClr val="572C19"/>
                  </a:glow>
                </a:effectLst>
                <a:latin typeface="ＭＳ Ｐ明朝" pitchFamily="18" charset="-128"/>
                <a:ea typeface="ＭＳ Ｐ明朝" pitchFamily="18" charset="-128"/>
              </a:rPr>
              <a:t>「 </a:t>
            </a:r>
            <a:r>
              <a:rPr lang="ja-JP" altLang="en-US" sz="3500" b="1" smtClean="0">
                <a:solidFill>
                  <a:schemeClr val="bg1"/>
                </a:solidFill>
                <a:effectLst>
                  <a:glow rad="177800">
                    <a:srgbClr val="572C19"/>
                  </a:glow>
                </a:effectLst>
                <a:latin typeface="ＭＳ Ｐ明朝" pitchFamily="18" charset="-128"/>
                <a:ea typeface="ＭＳ Ｐ明朝" pitchFamily="18" charset="-128"/>
              </a:rPr>
              <a:t>へいわ</a:t>
            </a:r>
            <a:r>
              <a:rPr lang="ja-JP" altLang="en-US" sz="3500" b="1" dirty="0" smtClean="0">
                <a:solidFill>
                  <a:schemeClr val="bg1"/>
                </a:solidFill>
                <a:effectLst>
                  <a:glow rad="177800">
                    <a:srgbClr val="572C19"/>
                  </a:glow>
                </a:effectLst>
                <a:latin typeface="ＭＳ Ｐ明朝" pitchFamily="18" charset="-128"/>
                <a:ea typeface="ＭＳ Ｐ明朝" pitchFamily="18" charset="-128"/>
              </a:rPr>
              <a:t>　を</a:t>
            </a:r>
            <a:r>
              <a:rPr lang="ja-JP" altLang="en-US" sz="3500" b="1" smtClean="0">
                <a:solidFill>
                  <a:schemeClr val="bg1"/>
                </a:solidFill>
                <a:effectLst>
                  <a:glow rad="177800">
                    <a:srgbClr val="572C19"/>
                  </a:glow>
                </a:effectLst>
                <a:latin typeface="ＭＳ Ｐ明朝" pitchFamily="18" charset="-128"/>
                <a:ea typeface="ＭＳ Ｐ明朝" pitchFamily="18" charset="-128"/>
              </a:rPr>
              <a:t>　ゆめみて </a:t>
            </a:r>
            <a:r>
              <a:rPr lang="ja-JP" altLang="en-US" sz="3500" b="1" smtClean="0">
                <a:solidFill>
                  <a:schemeClr val="bg1"/>
                </a:solidFill>
                <a:effectLst>
                  <a:glow rad="177800">
                    <a:srgbClr val="572C19"/>
                  </a:glow>
                </a:effectLst>
                <a:latin typeface="ＭＳ Ｐ明朝" pitchFamily="18" charset="-128"/>
                <a:ea typeface="ＭＳ Ｐ明朝" pitchFamily="18" charset="-128"/>
              </a:rPr>
              <a:t>」</a:t>
            </a:r>
            <a:endParaRPr lang="en-US" altLang="ja-JP" sz="3500" b="1" dirty="0">
              <a:solidFill>
                <a:schemeClr val="bg1"/>
              </a:solidFill>
              <a:effectLst>
                <a:glow rad="177800">
                  <a:srgbClr val="572C19"/>
                </a:glow>
              </a:effectLst>
              <a:latin typeface="ＭＳ Ｐ明朝" pitchFamily="18" charset="-128"/>
              <a:ea typeface="ＭＳ Ｐ明朝" pitchFamily="18" charset="-128"/>
            </a:endParaRPr>
          </a:p>
        </p:txBody>
      </p:sp>
      <p:sp>
        <p:nvSpPr>
          <p:cNvPr id="44" name="テキスト ボックス 43"/>
          <p:cNvSpPr txBox="1"/>
          <p:nvPr/>
        </p:nvSpPr>
        <p:spPr>
          <a:xfrm>
            <a:off x="5491300" y="2645864"/>
            <a:ext cx="669414" cy="3676648"/>
          </a:xfrm>
          <a:prstGeom prst="rect">
            <a:avLst/>
          </a:prstGeom>
          <a:noFill/>
        </p:spPr>
        <p:txBody>
          <a:bodyPr vert="eaVert" wrap="none" rtlCol="0">
            <a:spAutoFit/>
          </a:bodyPr>
          <a:lstStyle/>
          <a:p>
            <a:pPr>
              <a:lnSpc>
                <a:spcPct val="90000"/>
              </a:lnSpc>
            </a:pPr>
            <a:r>
              <a:rPr lang="ja-JP" altLang="en-US" sz="3500" b="1" dirty="0" smtClean="0">
                <a:solidFill>
                  <a:schemeClr val="bg1"/>
                </a:solidFill>
                <a:effectLst>
                  <a:glow rad="177800">
                    <a:srgbClr val="572C19"/>
                  </a:glow>
                </a:effectLst>
                <a:latin typeface="ＭＳ Ｐ明朝" pitchFamily="18" charset="-128"/>
                <a:ea typeface="ＭＳ Ｐ明朝" pitchFamily="18" charset="-128"/>
              </a:rPr>
              <a:t>出版記念・サイン会</a:t>
            </a:r>
            <a:endParaRPr lang="en-US" altLang="ja-JP" sz="3500" b="1" dirty="0">
              <a:solidFill>
                <a:schemeClr val="bg1"/>
              </a:solidFill>
              <a:effectLst>
                <a:glow rad="177800">
                  <a:srgbClr val="572C19"/>
                </a:glow>
              </a:effectLst>
              <a:latin typeface="ＭＳ Ｐ明朝" pitchFamily="18" charset="-128"/>
              <a:ea typeface="ＭＳ Ｐ明朝" pitchFamily="18" charset="-128"/>
            </a:endParaRPr>
          </a:p>
        </p:txBody>
      </p:sp>
      <p:pic>
        <p:nvPicPr>
          <p:cNvPr id="18" name="図プレースホルダー 17"/>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l="6401" r="6401"/>
          <a:stretch>
            <a:fillRect/>
          </a:stretch>
        </p:blipFill>
        <p:spPr/>
      </p:pic>
      <p:pic>
        <p:nvPicPr>
          <p:cNvPr id="23" name="図プレースホルダー 22"/>
          <p:cNvPicPr>
            <a:picLocks noGrp="1" noChangeAspect="1"/>
          </p:cNvPicPr>
          <p:nvPr>
            <p:ph type="pic" sz="quarter" idx="13"/>
          </p:nvPr>
        </p:nvPicPr>
        <p:blipFill>
          <a:blip r:embed="rId8" cstate="print">
            <a:extLst>
              <a:ext uri="{28A0092B-C50C-407E-A947-70E740481C1C}">
                <a14:useLocalDpi xmlns:a14="http://schemas.microsoft.com/office/drawing/2010/main" val="0"/>
              </a:ext>
            </a:extLst>
          </a:blip>
          <a:srcRect t="1605" b="1605"/>
          <a:stretch>
            <a:fillRect/>
          </a:stretch>
        </p:blipFill>
        <p:spPr/>
      </p:pic>
      <p:pic>
        <p:nvPicPr>
          <p:cNvPr id="29" name="図プレースホルダー 28"/>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t="9209" b="9209"/>
          <a:stretch>
            <a:fillRect/>
          </a:stretch>
        </p:blipFill>
        <p:spPr/>
      </p:pic>
      <p:pic>
        <p:nvPicPr>
          <p:cNvPr id="33" name="図プレースホルダー 32"/>
          <p:cNvPicPr>
            <a:picLocks noGrp="1" noChangeAspect="1"/>
          </p:cNvPicPr>
          <p:nvPr>
            <p:ph type="pic" sz="quarter" idx="10"/>
          </p:nvPr>
        </p:nvPicPr>
        <p:blipFill>
          <a:blip r:embed="rId10">
            <a:extLst>
              <a:ext uri="{28A0092B-C50C-407E-A947-70E740481C1C}">
                <a14:useLocalDpi xmlns:a14="http://schemas.microsoft.com/office/drawing/2010/main" val="0"/>
              </a:ext>
            </a:extLst>
          </a:blip>
          <a:srcRect t="3169" b="3169"/>
          <a:stretch>
            <a:fillRect/>
          </a:stretch>
        </p:blipFill>
        <p:spPr/>
      </p:pic>
      <p:grpSp>
        <p:nvGrpSpPr>
          <p:cNvPr id="65" name="グループ化 64"/>
          <p:cNvGrpSpPr/>
          <p:nvPr/>
        </p:nvGrpSpPr>
        <p:grpSpPr>
          <a:xfrm>
            <a:off x="2254988" y="3446966"/>
            <a:ext cx="1386964" cy="1726658"/>
            <a:chOff x="423351" y="507010"/>
            <a:chExt cx="3142955" cy="3667835"/>
          </a:xfrm>
        </p:grpSpPr>
        <p:pic>
          <p:nvPicPr>
            <p:cNvPr id="66" name="図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351" y="507010"/>
              <a:ext cx="3031058" cy="3667835"/>
            </a:xfrm>
            <a:prstGeom prst="rect">
              <a:avLst/>
            </a:prstGeom>
            <a:ln>
              <a:noFill/>
            </a:ln>
            <a:effectLst>
              <a:softEdge rad="112500"/>
            </a:effectLst>
          </p:spPr>
        </p:pic>
        <p:sp>
          <p:nvSpPr>
            <p:cNvPr id="67" name="正方形/長方形 66"/>
            <p:cNvSpPr/>
            <p:nvPr/>
          </p:nvSpPr>
          <p:spPr>
            <a:xfrm>
              <a:off x="2967211" y="1877310"/>
              <a:ext cx="599095" cy="394802"/>
            </a:xfrm>
            <a:prstGeom prst="rect">
              <a:avLst/>
            </a:prstGeom>
            <a:solidFill>
              <a:schemeClr val="bg1"/>
            </a:solidFill>
            <a:ln>
              <a:noFill/>
            </a:ln>
            <a:effectLst>
              <a:softEdge rad="12700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endParaRPr>
            </a:p>
          </p:txBody>
        </p:sp>
      </p:grpSp>
      <p:sp>
        <p:nvSpPr>
          <p:cNvPr id="68" name="テキスト ボックス 67"/>
          <p:cNvSpPr txBox="1"/>
          <p:nvPr/>
        </p:nvSpPr>
        <p:spPr>
          <a:xfrm>
            <a:off x="2136164" y="5089020"/>
            <a:ext cx="3273205" cy="3662541"/>
          </a:xfrm>
          <a:prstGeom prst="rect">
            <a:avLst/>
          </a:prstGeom>
          <a:noFill/>
        </p:spPr>
        <p:txBody>
          <a:bodyPr wrap="square" rtlCol="0">
            <a:spAutoFit/>
          </a:bodyPr>
          <a:lstStyle/>
          <a:p>
            <a:r>
              <a:rPr lang="ja-JP" altLang="en-US" sz="1050" b="1" dirty="0" smtClean="0"/>
              <a:t>オランダ人</a:t>
            </a:r>
            <a:r>
              <a:rPr lang="ja-JP" altLang="en-US" sz="1050" b="1" dirty="0"/>
              <a:t>で、被爆地の広島・長崎へ、１枚の紙から千羽の折り鶴を制作、寄贈するなど、世界平和の願いを込めたオリジナル折り紙の普及に取り組む「平和折り紙」作家、マナ・</a:t>
            </a:r>
            <a:r>
              <a:rPr lang="ja-JP" altLang="en-US" sz="1050" b="1" dirty="0" smtClean="0"/>
              <a:t>オリ</a:t>
            </a:r>
            <a:r>
              <a:rPr lang="ja-JP" altLang="en-US" sz="1050" b="1" dirty="0" smtClean="0"/>
              <a:t>。</a:t>
            </a:r>
            <a:endParaRPr lang="en-US" altLang="ja-JP" sz="1050" b="1" dirty="0" smtClean="0"/>
          </a:p>
          <a:p>
            <a:endParaRPr lang="ja-JP" altLang="en-US" sz="1050" b="1" dirty="0"/>
          </a:p>
          <a:p>
            <a:r>
              <a:rPr lang="en-US" altLang="ja-JP" sz="1050" b="1" dirty="0"/>
              <a:t>16</a:t>
            </a:r>
            <a:r>
              <a:rPr lang="ja-JP" altLang="en-US" sz="1050" b="1" dirty="0"/>
              <a:t>歳の時、母国で核兵器反対のデモに参加。広島、長崎へ投下された原爆によって、多くの市民が犠牲になったことを知った。初めて折り紙を折ったのは</a:t>
            </a:r>
            <a:r>
              <a:rPr lang="en-US" altLang="ja-JP" sz="1050" b="1" dirty="0"/>
              <a:t>21</a:t>
            </a:r>
            <a:r>
              <a:rPr lang="ja-JP" altLang="en-US" sz="1050" b="1" dirty="0"/>
              <a:t>歳の時。職場で腰の骨を損傷し、１年間にわたる入院中、見舞い客から折り紙の本をプレゼントされたことがきっかけとなった。以後も脊髄の障害のため長い入院生活が続き、「考える時間、折る時間がありました」と創作を重ねた</a:t>
            </a:r>
            <a:r>
              <a:rPr lang="ja-JP" altLang="en-US" sz="1050" b="1" dirty="0" smtClean="0"/>
              <a:t>。</a:t>
            </a:r>
            <a:endParaRPr lang="en-US" altLang="ja-JP" sz="1050" b="1" dirty="0" smtClean="0"/>
          </a:p>
          <a:p>
            <a:endParaRPr lang="ja-JP" altLang="en-US" sz="1050" b="1" dirty="0"/>
          </a:p>
          <a:p>
            <a:r>
              <a:rPr lang="ja-JP" altLang="en-US" sz="1050" b="1" dirty="0"/>
              <a:t>２００７年には１枚の紙だけで赤の千羽鶴を折って広島へ、</a:t>
            </a:r>
            <a:r>
              <a:rPr lang="en-US" altLang="ja-JP" sz="1050" b="1" dirty="0"/>
              <a:t>10</a:t>
            </a:r>
            <a:r>
              <a:rPr lang="ja-JP" altLang="en-US" sz="1050" b="1" dirty="0"/>
              <a:t>年には同様に白の千羽鶴を長崎へ寄贈した</a:t>
            </a:r>
            <a:r>
              <a:rPr lang="ja-JP" altLang="en-US" sz="1050" b="1" dirty="0" smtClean="0"/>
              <a:t>。芸術性</a:t>
            </a:r>
            <a:r>
              <a:rPr lang="ja-JP" altLang="en-US" sz="1050" b="1" dirty="0"/>
              <a:t>が高い折り鶴は当時の広島市長の目にも留まり、来県を要請</a:t>
            </a:r>
            <a:r>
              <a:rPr lang="ja-JP" altLang="en-US" sz="1050" b="1" dirty="0" smtClean="0"/>
              <a:t>される</a:t>
            </a:r>
            <a:r>
              <a:rPr lang="ja-JP" altLang="en-US" sz="1050" b="1" dirty="0"/>
              <a:t>。</a:t>
            </a:r>
            <a:r>
              <a:rPr lang="en-US" altLang="ja-JP" sz="1050" b="1" dirty="0" smtClean="0"/>
              <a:t>(</a:t>
            </a:r>
            <a:r>
              <a:rPr lang="ja-JP" altLang="en-US" sz="1050" b="1" dirty="0" smtClean="0"/>
              <a:t>写真</a:t>
            </a:r>
            <a:r>
              <a:rPr lang="en-US" altLang="ja-JP" sz="1050" b="1" dirty="0" smtClean="0"/>
              <a:t>)</a:t>
            </a:r>
            <a:r>
              <a:rPr lang="ja-JP" altLang="en-US" sz="1050" b="1" dirty="0" smtClean="0"/>
              <a:t>「</a:t>
            </a:r>
            <a:r>
              <a:rPr lang="ja-JP" altLang="en-US" sz="1050" b="1" dirty="0"/>
              <a:t>平和の折り紙」運動は母国にも伝わり、２０１４年</a:t>
            </a:r>
            <a:r>
              <a:rPr lang="en-US" altLang="ja-JP" sz="1050" b="1" dirty="0"/>
              <a:t>10</a:t>
            </a:r>
            <a:r>
              <a:rPr lang="ja-JP" altLang="en-US" sz="1050" b="1" dirty="0"/>
              <a:t>月、オランダ国王王妃両陛下が来日した際には歓迎式典に招かれ、活動報告を行った。</a:t>
            </a:r>
          </a:p>
          <a:p>
            <a:endParaRPr kumimoji="1" lang="en-US" altLang="ja-JP" sz="1100" dirty="0" smtClean="0"/>
          </a:p>
          <a:p>
            <a:endParaRPr kumimoji="1" lang="ja-JP" altLang="en-US" sz="1100" dirty="0"/>
          </a:p>
        </p:txBody>
      </p:sp>
      <p:sp>
        <p:nvSpPr>
          <p:cNvPr id="80" name="テキスト ボックス 79"/>
          <p:cNvSpPr txBox="1"/>
          <p:nvPr/>
        </p:nvSpPr>
        <p:spPr>
          <a:xfrm>
            <a:off x="3547065" y="4030859"/>
            <a:ext cx="1623129" cy="923330"/>
          </a:xfrm>
          <a:prstGeom prst="rect">
            <a:avLst/>
          </a:prstGeom>
          <a:noFill/>
        </p:spPr>
        <p:txBody>
          <a:bodyPr wrap="square" rtlCol="0">
            <a:spAutoFit/>
          </a:bodyPr>
          <a:lstStyle/>
          <a:p>
            <a:r>
              <a:rPr kumimoji="1" lang="en-US" altLang="ja-JP" sz="2000" b="1" i="1" u="sng" dirty="0" smtClean="0"/>
              <a:t>Manna Ori</a:t>
            </a:r>
            <a:r>
              <a:rPr kumimoji="1" lang="ja-JP" altLang="en-US" sz="2000" b="1" i="1" u="sng" dirty="0" smtClean="0"/>
              <a:t>　</a:t>
            </a:r>
            <a:endParaRPr kumimoji="1" lang="en-US" altLang="ja-JP" sz="2000" b="1" i="1" u="sng" dirty="0" smtClean="0"/>
          </a:p>
          <a:p>
            <a:r>
              <a:rPr kumimoji="1" lang="ja-JP" altLang="en-US" sz="2000" b="1" i="1" u="sng" dirty="0" smtClean="0"/>
              <a:t>マナ</a:t>
            </a:r>
            <a:r>
              <a:rPr kumimoji="1" lang="ja-JP" altLang="en-US" sz="2000" b="1" i="1" u="sng" dirty="0" smtClean="0"/>
              <a:t>・</a:t>
            </a:r>
            <a:r>
              <a:rPr kumimoji="1" lang="ja-JP" altLang="en-US" sz="2000" b="1" i="1" u="sng" dirty="0" smtClean="0"/>
              <a:t>オリ</a:t>
            </a:r>
            <a:endParaRPr kumimoji="1" lang="en-US" altLang="ja-JP" sz="2000" b="1" i="1" u="sng" dirty="0" smtClean="0"/>
          </a:p>
          <a:p>
            <a:endParaRPr kumimoji="1" lang="ja-JP" altLang="en-US" sz="1400" dirty="0"/>
          </a:p>
        </p:txBody>
      </p:sp>
      <p:pic>
        <p:nvPicPr>
          <p:cNvPr id="81" name="図 8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1952" y="3569841"/>
            <a:ext cx="708380" cy="475205"/>
          </a:xfrm>
          <a:prstGeom prst="rect">
            <a:avLst/>
          </a:prstGeom>
        </p:spPr>
      </p:pic>
    </p:spTree>
    <p:extLst>
      <p:ext uri="{BB962C8B-B14F-4D97-AF65-F5344CB8AC3E}">
        <p14:creationId xmlns:p14="http://schemas.microsoft.com/office/powerpoint/2010/main" val="2534752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A4サイズ新規ファイ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A1DF399-1A1F-4E41-94A2-022CBB1AF7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シャボン</Template>
  <TotalTime>0</TotalTime>
  <Words>305</Words>
  <Application>Microsoft Office PowerPoint</Application>
  <PresentationFormat>ユーザー設定</PresentationFormat>
  <Paragraphs>20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ＭＳ Ｐ明朝</vt:lpstr>
      <vt:lpstr>メイリオ</vt:lpstr>
      <vt:lpstr>Arial</vt:lpstr>
      <vt:lpstr>Calibri</vt:lpstr>
      <vt:lpstr>A4サイズ新規ファイル</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2015-11-08T06:17:25Z</dcterms:created>
  <dcterms:modified xsi:type="dcterms:W3CDTF">2015-11-23T01:54:24Z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TC028374629991</vt:lpwstr>
  </property>
</Properties>
</file>